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Light" pitchFamily="2" charset="0"/>
      <p:regular r:id="rId13"/>
      <p:italic r:id="rId14"/>
    </p:embeddedFont>
    <p:embeddedFont>
      <p:font typeface="Nunito Semi Bold" panose="020B0604020202020204" charset="0"/>
      <p:regular r:id="rId15"/>
    </p:embeddedFont>
    <p:embeddedFont>
      <p:font typeface="PT Sans" panose="020B0503020203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09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vbinvu68/Optimizing-Energy-Demand-Response-using-quantum-algorithms" TargetMode="Externa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SmartGrid: Solving the Energy Trilemma with Quantum Optimization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Beerantum | Quantum Boost</a:t>
            </a:r>
            <a:endParaRPr lang="en-US" sz="18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972684-D17A-F328-4AEB-1E7FBB116C88}"/>
              </a:ext>
            </a:extLst>
          </p:cNvPr>
          <p:cNvSpPr/>
          <p:nvPr/>
        </p:nvSpPr>
        <p:spPr>
          <a:xfrm>
            <a:off x="1301841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515" y="543282"/>
            <a:ext cx="4648795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Two-Part Victory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91515" y="1519476"/>
            <a:ext cx="1324737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deliver complete solutions for today and tomorrow: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1515" y="2057638"/>
            <a:ext cx="6524863" cy="2587943"/>
          </a:xfrm>
          <a:prstGeom prst="roundRect">
            <a:avLst>
              <a:gd name="adj" fmla="val 1145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11900" y="2278023"/>
            <a:ext cx="592693" cy="592693"/>
          </a:xfrm>
          <a:prstGeom prst="roundRect">
            <a:avLst>
              <a:gd name="adj" fmla="val 15426343"/>
            </a:avLst>
          </a:prstGeom>
          <a:solidFill>
            <a:srgbClr val="F2B42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896" y="2441019"/>
            <a:ext cx="266700" cy="2667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11900" y="3068241"/>
            <a:ext cx="2324338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 for TODAY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11900" y="3477220"/>
            <a:ext cx="6084094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Production-ready Grid-Aware QUBO: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73% more effective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at stabilizing the grid. Peak load of 3.18 kW at $55.31—the definitive hackathon solution.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91515" y="4867751"/>
            <a:ext cx="13247370" cy="2287905"/>
          </a:xfrm>
          <a:prstGeom prst="roundRect">
            <a:avLst>
              <a:gd name="adj" fmla="val 129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99135" y="4875371"/>
            <a:ext cx="13232130" cy="5681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896779" y="5001458"/>
            <a:ext cx="423231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5531763" y="5001458"/>
            <a:ext cx="224373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Cost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8178165" y="5001458"/>
            <a:ext cx="224373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Peak Load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10824567" y="5001458"/>
            <a:ext cx="290917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Constraint Valid?</a:t>
            </a:r>
            <a:endParaRPr lang="en-US" sz="1550" dirty="0"/>
          </a:p>
        </p:txBody>
      </p:sp>
      <p:sp>
        <p:nvSpPr>
          <p:cNvPr id="20" name="Shape 16"/>
          <p:cNvSpPr/>
          <p:nvPr/>
        </p:nvSpPr>
        <p:spPr>
          <a:xfrm>
            <a:off x="699135" y="5443537"/>
            <a:ext cx="13232130" cy="5681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896779" y="5569625"/>
            <a:ext cx="423231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Greedy (Baseline)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5531763" y="5569625"/>
            <a:ext cx="224373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$50.48</a:t>
            </a:r>
            <a:endParaRPr lang="en-US" sz="1550" dirty="0"/>
          </a:p>
        </p:txBody>
      </p:sp>
      <p:sp>
        <p:nvSpPr>
          <p:cNvPr id="23" name="Text 19"/>
          <p:cNvSpPr/>
          <p:nvPr/>
        </p:nvSpPr>
        <p:spPr>
          <a:xfrm>
            <a:off x="8178165" y="5569625"/>
            <a:ext cx="224373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42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11.63 kW</a:t>
            </a:r>
            <a:endParaRPr lang="en-US" sz="1550" dirty="0"/>
          </a:p>
        </p:txBody>
      </p:sp>
      <p:sp>
        <p:nvSpPr>
          <p:cNvPr id="24" name="Text 20"/>
          <p:cNvSpPr/>
          <p:nvPr/>
        </p:nvSpPr>
        <p:spPr>
          <a:xfrm>
            <a:off x="10824567" y="5569625"/>
            <a:ext cx="290917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Yes</a:t>
            </a:r>
            <a:endParaRPr lang="en-US" sz="1550" dirty="0"/>
          </a:p>
        </p:txBody>
      </p:sp>
      <p:sp>
        <p:nvSpPr>
          <p:cNvPr id="25" name="Shape 21"/>
          <p:cNvSpPr/>
          <p:nvPr/>
        </p:nvSpPr>
        <p:spPr>
          <a:xfrm>
            <a:off x="699135" y="6011704"/>
            <a:ext cx="13232130" cy="5681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896779" y="6137791"/>
            <a:ext cx="423231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Global QUBO (Winner)</a:t>
            </a:r>
            <a:endParaRPr lang="en-US" sz="1550" dirty="0"/>
          </a:p>
        </p:txBody>
      </p:sp>
      <p:sp>
        <p:nvSpPr>
          <p:cNvPr id="27" name="Text 23"/>
          <p:cNvSpPr/>
          <p:nvPr/>
        </p:nvSpPr>
        <p:spPr>
          <a:xfrm>
            <a:off x="5531763" y="6137791"/>
            <a:ext cx="224373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$55.31</a:t>
            </a:r>
            <a:endParaRPr lang="en-US" sz="1550" dirty="0"/>
          </a:p>
        </p:txBody>
      </p:sp>
      <p:sp>
        <p:nvSpPr>
          <p:cNvPr id="28" name="Text 24"/>
          <p:cNvSpPr/>
          <p:nvPr/>
        </p:nvSpPr>
        <p:spPr>
          <a:xfrm>
            <a:off x="8178165" y="6137791"/>
            <a:ext cx="224373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59ABA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3.18 kW</a:t>
            </a:r>
            <a:endParaRPr lang="en-US" sz="1550" dirty="0"/>
          </a:p>
        </p:txBody>
      </p:sp>
      <p:sp>
        <p:nvSpPr>
          <p:cNvPr id="29" name="Text 25"/>
          <p:cNvSpPr/>
          <p:nvPr/>
        </p:nvSpPr>
        <p:spPr>
          <a:xfrm>
            <a:off x="10824567" y="6137791"/>
            <a:ext cx="290917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9ABA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Perfect</a:t>
            </a:r>
            <a:endParaRPr lang="en-US" sz="1550" dirty="0"/>
          </a:p>
        </p:txBody>
      </p:sp>
      <p:sp>
        <p:nvSpPr>
          <p:cNvPr id="30" name="Shape 26"/>
          <p:cNvSpPr/>
          <p:nvPr/>
        </p:nvSpPr>
        <p:spPr>
          <a:xfrm>
            <a:off x="699135" y="6579870"/>
            <a:ext cx="13232130" cy="5681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7"/>
          <p:cNvSpPr/>
          <p:nvPr/>
        </p:nvSpPr>
        <p:spPr>
          <a:xfrm>
            <a:off x="896779" y="6705957"/>
            <a:ext cx="423231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QAOA (Future)</a:t>
            </a:r>
            <a:endParaRPr lang="en-US" sz="1550" dirty="0"/>
          </a:p>
        </p:txBody>
      </p:sp>
      <p:sp>
        <p:nvSpPr>
          <p:cNvPr id="32" name="Text 28"/>
          <p:cNvSpPr/>
          <p:nvPr/>
        </p:nvSpPr>
        <p:spPr>
          <a:xfrm>
            <a:off x="5531763" y="6705957"/>
            <a:ext cx="224373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$172.40</a:t>
            </a:r>
            <a:endParaRPr lang="en-US" sz="1550" dirty="0"/>
          </a:p>
        </p:txBody>
      </p:sp>
      <p:sp>
        <p:nvSpPr>
          <p:cNvPr id="33" name="Text 29"/>
          <p:cNvSpPr/>
          <p:nvPr/>
        </p:nvSpPr>
        <p:spPr>
          <a:xfrm>
            <a:off x="8178165" y="6705957"/>
            <a:ext cx="224373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N/A</a:t>
            </a:r>
            <a:endParaRPr lang="en-US" sz="1550" dirty="0"/>
          </a:p>
        </p:txBody>
      </p:sp>
      <p:sp>
        <p:nvSpPr>
          <p:cNvPr id="34" name="Text 30"/>
          <p:cNvSpPr/>
          <p:nvPr/>
        </p:nvSpPr>
        <p:spPr>
          <a:xfrm>
            <a:off x="10824567" y="6705957"/>
            <a:ext cx="290917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Critical Insight</a:t>
            </a:r>
            <a:endParaRPr lang="en-US" sz="1550" dirty="0"/>
          </a:p>
        </p:txBody>
      </p:sp>
      <p:sp>
        <p:nvSpPr>
          <p:cNvPr id="35" name="Text 31"/>
          <p:cNvSpPr/>
          <p:nvPr/>
        </p:nvSpPr>
        <p:spPr>
          <a:xfrm>
            <a:off x="691515" y="7377827"/>
            <a:ext cx="1324737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Beerantum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| Project Repository  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/>
              </a:rPr>
              <a:t>Link</a:t>
            </a:r>
            <a:endParaRPr lang="en-US" sz="15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A552B3-9456-F54D-FDB1-DDE4377EAF6E}"/>
              </a:ext>
            </a:extLst>
          </p:cNvPr>
          <p:cNvSpPr/>
          <p:nvPr/>
        </p:nvSpPr>
        <p:spPr>
          <a:xfrm>
            <a:off x="1289649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317" y="646867"/>
            <a:ext cx="5535097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Energy Trilemma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3317" y="1691521"/>
            <a:ext cx="7497366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Demand Response faces three competing pressures that simple algorithms cannot solve: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23317" y="2708791"/>
            <a:ext cx="3631049" cy="2884765"/>
          </a:xfrm>
          <a:prstGeom prst="roundRect">
            <a:avLst>
              <a:gd name="adj" fmla="val 1223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81326" y="2966799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 Consumers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81326" y="3453765"/>
            <a:ext cx="3115032" cy="1881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Expensive, unpredictable bills. Penalized for using energy during peak times like cooking dinner or charging cars after work.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89515" y="2708791"/>
            <a:ext cx="3631168" cy="2884765"/>
          </a:xfrm>
          <a:prstGeom prst="roundRect">
            <a:avLst>
              <a:gd name="adj" fmla="val 1223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47523" y="2966799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 The Grid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947523" y="3453765"/>
            <a:ext cx="3115151" cy="1881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6 PM demand spike stresses the system, risking blackouts and forcing utilities to use expensive, high-emission 'peaker' plants.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23317" y="5828705"/>
            <a:ext cx="7497366" cy="1755696"/>
          </a:xfrm>
          <a:prstGeom prst="roundRect">
            <a:avLst>
              <a:gd name="adj" fmla="val 2009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81326" y="6086713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 The Planet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081326" y="6573679"/>
            <a:ext cx="6981349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Gigawatts of clean solar and wind energy generated at 2 PM are lost forever, while we burn fossil fuels hours later.</a:t>
            </a:r>
            <a:endParaRPr lang="en-US" sz="18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592D35-4734-3F95-BA4F-BAB0093FC0F9}"/>
              </a:ext>
            </a:extLst>
          </p:cNvPr>
          <p:cNvSpPr/>
          <p:nvPr/>
        </p:nvSpPr>
        <p:spPr>
          <a:xfrm>
            <a:off x="1301841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0314" y="1282422"/>
            <a:ext cx="7187922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Battlefield: Digitizing the Problem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10314" y="2213729"/>
            <a:ext cx="4583906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created a high-resolution digital twin of a home's 24-hour energy environment using 96 time steps (every 15 minutes):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0314" y="2928818"/>
            <a:ext cx="4583906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Baseline Load (Bt):</a:t>
            </a: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Non-negotiable power consumption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0314" y="3268861"/>
            <a:ext cx="4583906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Energy Price (Ct):</a:t>
            </a: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Volatile 15-minute utility costs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0314" y="3608903"/>
            <a:ext cx="4583906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Renewable Generation (Rt):</a:t>
            </a: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Free on-site solar and wind energy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0314" y="4323993"/>
            <a:ext cx="4583906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Three controllable appliances with unique constraints create a massive search space of </a:t>
            </a:r>
            <a:r>
              <a:rPr lang="en-US" sz="1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2101 possibilities</a:t>
            </a: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5627132" y="2252901"/>
            <a:ext cx="2914174" cy="1383149"/>
          </a:xfrm>
          <a:prstGeom prst="roundRect">
            <a:avLst>
              <a:gd name="adj" fmla="val 18912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649992" y="2275761"/>
            <a:ext cx="697468" cy="1337429"/>
          </a:xfrm>
          <a:prstGeom prst="roundRect">
            <a:avLst>
              <a:gd name="adj" fmla="val 33572"/>
            </a:avLst>
          </a:prstGeom>
          <a:solidFill>
            <a:srgbClr val="00002E"/>
          </a:solidFill>
          <a:ln/>
        </p:spPr>
      </p:sp>
      <p:sp>
        <p:nvSpPr>
          <p:cNvPr id="11" name="Text 8"/>
          <p:cNvSpPr/>
          <p:nvPr/>
        </p:nvSpPr>
        <p:spPr>
          <a:xfrm>
            <a:off x="5860256" y="2780943"/>
            <a:ext cx="26158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21768" y="2450068"/>
            <a:ext cx="1822371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 Charger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21768" y="2880717"/>
            <a:ext cx="182237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4-hour block, overnight only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5627132" y="3810357"/>
            <a:ext cx="2914174" cy="1383149"/>
          </a:xfrm>
          <a:prstGeom prst="roundRect">
            <a:avLst>
              <a:gd name="adj" fmla="val 18912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649992" y="3833217"/>
            <a:ext cx="697468" cy="1337429"/>
          </a:xfrm>
          <a:prstGeom prst="roundRect">
            <a:avLst>
              <a:gd name="adj" fmla="val 33572"/>
            </a:avLst>
          </a:prstGeom>
          <a:solidFill>
            <a:srgbClr val="00002E"/>
          </a:solidFill>
          <a:ln/>
        </p:spPr>
      </p:sp>
      <p:sp>
        <p:nvSpPr>
          <p:cNvPr id="16" name="Text 13"/>
          <p:cNvSpPr/>
          <p:nvPr/>
        </p:nvSpPr>
        <p:spPr>
          <a:xfrm>
            <a:off x="5860256" y="4338399"/>
            <a:ext cx="26158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6521768" y="4007525"/>
            <a:ext cx="1822371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Washing Machine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21768" y="4438174"/>
            <a:ext cx="182237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1-hour block, daytime only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5627132" y="5367814"/>
            <a:ext cx="2914174" cy="1383149"/>
          </a:xfrm>
          <a:prstGeom prst="roundRect">
            <a:avLst>
              <a:gd name="adj" fmla="val 18912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649992" y="5390674"/>
            <a:ext cx="697468" cy="1337429"/>
          </a:xfrm>
          <a:prstGeom prst="roundRect">
            <a:avLst>
              <a:gd name="adj" fmla="val 33572"/>
            </a:avLst>
          </a:prstGeom>
          <a:solidFill>
            <a:srgbClr val="00002E"/>
          </a:solidFill>
          <a:ln/>
        </p:spPr>
      </p:sp>
      <p:sp>
        <p:nvSpPr>
          <p:cNvPr id="21" name="Text 18"/>
          <p:cNvSpPr/>
          <p:nvPr/>
        </p:nvSpPr>
        <p:spPr>
          <a:xfrm>
            <a:off x="5860256" y="5895856"/>
            <a:ext cx="26158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6521768" y="5564981"/>
            <a:ext cx="1822371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Dishwasher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521768" y="5995630"/>
            <a:ext cx="182237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1.5-hour block, evening/early morning</a:t>
            </a:r>
            <a:endParaRPr lang="en-US" sz="13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C17BB8C-C613-AC6E-E8A7-7989FAE69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713" y="2252901"/>
            <a:ext cx="5782137" cy="38547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8720FFD-8FF4-7503-FAE5-0FD3DB3FDB7D}"/>
              </a:ext>
            </a:extLst>
          </p:cNvPr>
          <p:cNvSpPr/>
          <p:nvPr/>
        </p:nvSpPr>
        <p:spPr>
          <a:xfrm>
            <a:off x="1289649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62420"/>
            <a:ext cx="114621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Building the Digital Brain: QUBO Translation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4518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speak the native language of quantum annealers: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QUBO (Quadratic Unconstrained Binary Optimization)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Our goal: build a single cost function representing a vast energy landscape where the lowest valley is the optimal schedule.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48043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856792"/>
            <a:ext cx="4158734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4037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Digitize Choices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532948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Translate 101 possible start times into binary 'on/off' switches (xi ∈ {0, 1})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35773" y="348043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856792"/>
            <a:ext cx="4158734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5235773" y="4037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Set The Dials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773" y="4532948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Balance objectives with hyperparameters: A (Cost) = 0.5, B (Peak) = 3.0, C (Constraint) = 100,000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633823" y="348043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3856792"/>
            <a:ext cx="4158853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4" name="Text 12"/>
          <p:cNvSpPr/>
          <p:nvPr/>
        </p:nvSpPr>
        <p:spPr>
          <a:xfrm>
            <a:off x="9633823" y="4037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Build Cost Landscape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33823" y="4532948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QUBO matrix Q with three layers: cost terms, constraint penalties, and 2,327 grid-aware interactions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6164342"/>
            <a:ext cx="12954952" cy="802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endParaRPr lang="en-US" sz="21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6164342"/>
            <a:ext cx="12954952" cy="80283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2A3033-A192-B8F7-47B4-965DF9C0BD9C}"/>
              </a:ext>
            </a:extLst>
          </p:cNvPr>
          <p:cNvSpPr/>
          <p:nvPr/>
        </p:nvSpPr>
        <p:spPr>
          <a:xfrm>
            <a:off x="1289649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7825" y="702112"/>
            <a:ext cx="6572250" cy="586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Solve: Finding the Answer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97825" y="1767126"/>
            <a:ext cx="3630930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unleashed the D-Wave SimulatedAnnealingSampler to explore the 2,327-interaction QUBO landscape.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7825" y="3048357"/>
            <a:ext cx="3630930" cy="657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306.5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1340287" y="3955494"/>
            <a:ext cx="234588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Seconds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97825" y="4447937"/>
            <a:ext cx="3630930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solve the entire 24-hour, 101-variable problem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7825" y="5584507"/>
            <a:ext cx="3630930" cy="657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$55.57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1340287" y="6491645"/>
            <a:ext cx="234588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Final Cost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97825" y="6984087"/>
            <a:ext cx="363093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Rock-bottom price with Grid-First priority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2865" y="1787009"/>
            <a:ext cx="234588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Optimal Schedule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822865" y="2279452"/>
            <a:ext cx="363093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 Charger: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Start at 00:45 AM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2865" y="2668310"/>
            <a:ext cx="363093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Washing Machine: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Start at 7:00 PM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2865" y="3057168"/>
            <a:ext cx="363093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Dishwasher: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Start at 03:15 AM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822865" y="3555683"/>
            <a:ext cx="3630930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Solution validated: constraint perfectly satisfied.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70776B-89DD-E7B4-0181-10107D53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34" y="4371182"/>
            <a:ext cx="7065605" cy="355242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3954C1-3714-FEF8-F212-8537C9DBA4FA}"/>
              </a:ext>
            </a:extLst>
          </p:cNvPr>
          <p:cNvSpPr/>
          <p:nvPr/>
        </p:nvSpPr>
        <p:spPr>
          <a:xfrm>
            <a:off x="1289649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182" y="396835"/>
            <a:ext cx="609492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Greedy Trap vs. Global Intelligence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05182" y="1110020"/>
            <a:ext cx="1362003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prove our Grid-Aware QUBO's power, we built a naive "greedy" algorithm that solves three independent problems instead of one connected system.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2" y="1503164"/>
            <a:ext cx="5783858" cy="381476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74716" y="5581769"/>
            <a:ext cx="13620036" cy="1692116"/>
          </a:xfrm>
          <a:prstGeom prst="roundRect">
            <a:avLst>
              <a:gd name="adj" fmla="val 127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16574" y="5536227"/>
            <a:ext cx="13604796" cy="4192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05420" y="6157496"/>
            <a:ext cx="514945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Metric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951101" y="6157496"/>
            <a:ext cx="378511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Global (Ours)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10032444" y="6157496"/>
            <a:ext cx="378892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Greedy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360878" y="6482536"/>
            <a:ext cx="13604796" cy="4192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05420" y="6576715"/>
            <a:ext cx="514945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Cost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951101" y="6576715"/>
            <a:ext cx="378511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9ABA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$55.57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0032444" y="6576715"/>
            <a:ext cx="378892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$50.48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203041" y="5683804"/>
            <a:ext cx="13604796" cy="4192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505420" y="6995934"/>
            <a:ext cx="514945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Peak Net Load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5951101" y="6995934"/>
            <a:ext cx="378511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59ABA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3.18 kW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0032444" y="6995934"/>
            <a:ext cx="378892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742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11.63 kW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360878" y="7320974"/>
            <a:ext cx="13604796" cy="4192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05420" y="7415153"/>
            <a:ext cx="514945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Peak Reduction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951101" y="7415153"/>
            <a:ext cx="378511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59ABA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73%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10032444" y="7415153"/>
            <a:ext cx="378892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Grid disaster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353258" y="7910096"/>
            <a:ext cx="1362003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greedy algorithm created a massive 8.44 kW surge by stacking appliances at the cheapest time—the exact opposite of Demand Response.</a:t>
            </a:r>
            <a:endParaRPr lang="en-US" sz="11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E329066-577B-726C-183C-8393329E78DB}"/>
              </a:ext>
            </a:extLst>
          </p:cNvPr>
          <p:cNvSpPr/>
          <p:nvPr/>
        </p:nvSpPr>
        <p:spPr>
          <a:xfrm>
            <a:off x="1289649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2924" y="720328"/>
            <a:ext cx="7610951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Hyperparameter Optimization: Proving Our Dials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52924" y="2337078"/>
            <a:ext cx="7610951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performed a rigorous 3D hyperparameter sweep testing 27 combinations to find the statistically best (A, B, C) settings.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52924" y="3283982"/>
            <a:ext cx="3695938" cy="2353389"/>
          </a:xfrm>
          <a:prstGeom prst="roundRect">
            <a:avLst>
              <a:gd name="adj" fmla="val 13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2360" y="3533418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 = 100,000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02360" y="3986808"/>
            <a:ext cx="3197066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Achieves lowest-energy, most effective solutions with unbreakable constraint enforcement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818" y="3283982"/>
            <a:ext cx="3696057" cy="2353389"/>
          </a:xfrm>
          <a:prstGeom prst="roundRect">
            <a:avLst>
              <a:gd name="adj" fmla="val 13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17254" y="3533418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 = 3.0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417254" y="3986808"/>
            <a:ext cx="3197185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Prioritizing peak load is the single most important factor in finding optimal solutions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362342" y="5883711"/>
            <a:ext cx="7610951" cy="1652826"/>
          </a:xfrm>
          <a:prstGeom prst="roundRect">
            <a:avLst>
              <a:gd name="adj" fmla="val 19876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02360" y="6105763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Data-Driven Winner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502360" y="6559153"/>
            <a:ext cx="711207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A=0.5, B=3.0, C=100,000 yields 3.18 kW peak at $55.31—statistically proven optimal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AEED0F-1DE6-C96B-5369-C3F2386D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3694450"/>
            <a:ext cx="5943600" cy="148082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DF202E-2209-C92F-EC6A-9EED3A60399B}"/>
              </a:ext>
            </a:extLst>
          </p:cNvPr>
          <p:cNvSpPr/>
          <p:nvPr/>
        </p:nvSpPr>
        <p:spPr>
          <a:xfrm>
            <a:off x="1289649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674" y="3016568"/>
            <a:ext cx="4987052" cy="21964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8778" y="550307"/>
            <a:ext cx="7746444" cy="117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True Quantum: The QAOA Approach</a:t>
            </a:r>
            <a:endParaRPr lang="en-US" sz="3650" dirty="0"/>
          </a:p>
        </p:txBody>
      </p:sp>
      <p:sp>
        <p:nvSpPr>
          <p:cNvPr id="5" name="Text 1"/>
          <p:cNvSpPr/>
          <p:nvPr/>
        </p:nvSpPr>
        <p:spPr>
          <a:xfrm>
            <a:off x="698778" y="2024182"/>
            <a:ext cx="7746444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second solution builds a true quantum algorithm from scratch using PennyLane—designing the quantum circuit itself.</a:t>
            </a:r>
            <a:endParaRPr lang="en-US" sz="15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78" y="2887623"/>
            <a:ext cx="998220" cy="1197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96547" y="3087172"/>
            <a:ext cx="240970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Pruning for Simulation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1896547" y="3500557"/>
            <a:ext cx="65486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to 27-qubit problem while preserving core complexity</a:t>
            </a:r>
            <a:endParaRPr lang="en-US" sz="15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78" y="4085511"/>
            <a:ext cx="998220" cy="11978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96547" y="4285059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Ising Hamiltonian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1896547" y="4698444"/>
            <a:ext cx="65486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Translated QUBO to 27-qubit, 154-interaction quantum system</a:t>
            </a:r>
            <a:endParaRPr lang="en-US" sz="15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78" y="5283398"/>
            <a:ext cx="998220" cy="119788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96547" y="5482947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JAX-Powered Circuit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1896547" y="5896332"/>
            <a:ext cx="65486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p=2 layer QAOA with auto-differentiation and JIT compilation</a:t>
            </a:r>
            <a:endParaRPr lang="en-US" sz="15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78" y="6481286"/>
            <a:ext cx="998220" cy="119788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96547" y="6680835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Hybrid Training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1896547" y="7094220"/>
            <a:ext cx="65486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300-step ADAM optimization in 29.9 minutes</a:t>
            </a:r>
            <a:endParaRPr lang="en-US" sz="15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805DE44-E573-8386-BD45-FAD2804147DE}"/>
              </a:ext>
            </a:extLst>
          </p:cNvPr>
          <p:cNvSpPr/>
          <p:nvPr/>
        </p:nvSpPr>
        <p:spPr>
          <a:xfrm>
            <a:off x="1289649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53923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Critical Insight: A "Broken" Constraint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68097"/>
            <a:ext cx="745450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QAOA broke the constraint—but this isn't failure, it's our </a:t>
            </a:r>
            <a:r>
              <a:rPr lang="en-US" sz="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most profound insight</a:t>
            </a: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8862" y="1267182"/>
            <a:ext cx="7454503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optimizer found a loophole: with C=50 (far too low), it achieved lower energy by ignoring the small penalty rather than solving the complex peak-load problem.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8862" y="1757720"/>
            <a:ext cx="745450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demonstrates the central challenge of quantum optimization and gives us a </a:t>
            </a:r>
            <a:r>
              <a:rPr lang="en-US" sz="90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clear, data-driven direction</a:t>
            </a: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10459879" y="1772841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15</a:t>
            </a:r>
            <a:endParaRPr lang="en-US" sz="2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311" y="1024890"/>
            <a:ext cx="1795343" cy="17953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491907" y="296977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Ones in Output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8172926" y="3265408"/>
            <a:ext cx="604611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Should be exactly 3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10459879" y="4474012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$172.40</a:t>
            </a:r>
            <a:endParaRPr lang="en-US" sz="23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8311" y="3726061"/>
            <a:ext cx="1795343" cy="179534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491907" y="567094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Chaotic Cost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8172926" y="5966579"/>
            <a:ext cx="604611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 of C=50 being too low</a:t>
            </a:r>
            <a:endParaRPr lang="en-US" sz="9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61" y="2695754"/>
            <a:ext cx="7802880" cy="385572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724606-C2D6-5927-0108-CB574020C8EC}"/>
              </a:ext>
            </a:extLst>
          </p:cNvPr>
          <p:cNvSpPr/>
          <p:nvPr/>
        </p:nvSpPr>
        <p:spPr>
          <a:xfrm>
            <a:off x="12896497" y="7805393"/>
            <a:ext cx="161198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Beerantum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816</Words>
  <Application>Microsoft Office PowerPoint</Application>
  <PresentationFormat>Custom</PresentationFormat>
  <Paragraphs>133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Nunito Semi Bold</vt:lpstr>
      <vt:lpstr>PT Sans</vt:lpstr>
      <vt:lpstr>Nunito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Rudraksh Sharma</cp:lastModifiedBy>
  <cp:revision>2</cp:revision>
  <dcterms:created xsi:type="dcterms:W3CDTF">2025-11-08T10:50:05Z</dcterms:created>
  <dcterms:modified xsi:type="dcterms:W3CDTF">2025-11-08T11:20:52Z</dcterms:modified>
</cp:coreProperties>
</file>